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43"/>
  </p:notesMasterIdLst>
  <p:sldIdLst>
    <p:sldId id="256" r:id="rId2"/>
    <p:sldId id="261" r:id="rId3"/>
    <p:sldId id="314" r:id="rId4"/>
    <p:sldId id="262" r:id="rId5"/>
    <p:sldId id="263" r:id="rId6"/>
    <p:sldId id="264" r:id="rId7"/>
    <p:sldId id="266" r:id="rId8"/>
    <p:sldId id="315" r:id="rId9"/>
    <p:sldId id="267" r:id="rId10"/>
    <p:sldId id="268" r:id="rId11"/>
    <p:sldId id="269" r:id="rId12"/>
    <p:sldId id="273" r:id="rId13"/>
    <p:sldId id="275" r:id="rId14"/>
    <p:sldId id="276" r:id="rId15"/>
    <p:sldId id="279" r:id="rId16"/>
    <p:sldId id="316" r:id="rId17"/>
    <p:sldId id="280" r:id="rId18"/>
    <p:sldId id="281" r:id="rId19"/>
    <p:sldId id="283" r:id="rId20"/>
    <p:sldId id="317" r:id="rId21"/>
    <p:sldId id="285" r:id="rId22"/>
    <p:sldId id="286" r:id="rId23"/>
    <p:sldId id="287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7" r:id="rId32"/>
    <p:sldId id="318" r:id="rId33"/>
    <p:sldId id="298" r:id="rId34"/>
    <p:sldId id="319" r:id="rId35"/>
    <p:sldId id="305" r:id="rId36"/>
    <p:sldId id="306" r:id="rId37"/>
    <p:sldId id="307" r:id="rId38"/>
    <p:sldId id="309" r:id="rId39"/>
    <p:sldId id="310" r:id="rId40"/>
    <p:sldId id="312" r:id="rId41"/>
    <p:sldId id="313" r:id="rId4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gie" initials="A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4921907-CB25-4845-B32F-E05FD87E34C2}">
  <a:tblStyle styleId="{64921907-CB25-4845-B32F-E05FD87E34C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86" autoAdjust="0"/>
    <p:restoredTop sz="95918" autoAdjust="0"/>
  </p:normalViewPr>
  <p:slideViewPr>
    <p:cSldViewPr>
      <p:cViewPr varScale="1">
        <p:scale>
          <a:sx n="123" d="100"/>
          <a:sy n="123" d="100"/>
        </p:scale>
        <p:origin x="187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49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68420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6670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16.4</a:t>
            </a:r>
          </a:p>
        </p:txBody>
      </p:sp>
    </p:spTree>
    <p:extLst>
      <p:ext uri="{BB962C8B-B14F-4D97-AF65-F5344CB8AC3E}">
        <p14:creationId xmlns:p14="http://schemas.microsoft.com/office/powerpoint/2010/main" val="1580557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16.4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783544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16.4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24381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16.5</a:t>
            </a:r>
          </a:p>
        </p:txBody>
      </p:sp>
    </p:spTree>
    <p:extLst>
      <p:ext uri="{BB962C8B-B14F-4D97-AF65-F5344CB8AC3E}">
        <p14:creationId xmlns:p14="http://schemas.microsoft.com/office/powerpoint/2010/main" val="1994327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16.6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958183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16.7</a:t>
            </a:r>
          </a:p>
        </p:txBody>
      </p:sp>
    </p:spTree>
    <p:extLst>
      <p:ext uri="{BB962C8B-B14F-4D97-AF65-F5344CB8AC3E}">
        <p14:creationId xmlns:p14="http://schemas.microsoft.com/office/powerpoint/2010/main" val="1444859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16.8</a:t>
            </a:r>
          </a:p>
        </p:txBody>
      </p:sp>
    </p:spTree>
    <p:extLst>
      <p:ext uri="{BB962C8B-B14F-4D97-AF65-F5344CB8AC3E}">
        <p14:creationId xmlns:p14="http://schemas.microsoft.com/office/powerpoint/2010/main" val="774120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16.8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425716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16.8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950284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16.8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08911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16.1</a:t>
            </a:r>
          </a:p>
        </p:txBody>
      </p:sp>
    </p:spTree>
    <p:extLst>
      <p:ext uri="{BB962C8B-B14F-4D97-AF65-F5344CB8AC3E}">
        <p14:creationId xmlns:p14="http://schemas.microsoft.com/office/powerpoint/2010/main" val="16605101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16.8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790329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16.9</a:t>
            </a:r>
          </a:p>
        </p:txBody>
      </p:sp>
      <p:sp>
        <p:nvSpPr>
          <p:cNvPr id="331" name="Shape 331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424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16.9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5496135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1238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16.9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284128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16.9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320254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16.9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006881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16.10</a:t>
            </a:r>
          </a:p>
        </p:txBody>
      </p:sp>
    </p:spTree>
    <p:extLst>
      <p:ext uri="{BB962C8B-B14F-4D97-AF65-F5344CB8AC3E}">
        <p14:creationId xmlns:p14="http://schemas.microsoft.com/office/powerpoint/2010/main" val="439442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16.12</a:t>
            </a:r>
          </a:p>
        </p:txBody>
      </p:sp>
    </p:spTree>
    <p:extLst>
      <p:ext uri="{BB962C8B-B14F-4D97-AF65-F5344CB8AC3E}">
        <p14:creationId xmlns:p14="http://schemas.microsoft.com/office/powerpoint/2010/main" val="5870624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16.12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012625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16.1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8721708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16.12</a:t>
            </a:r>
          </a:p>
        </p:txBody>
      </p:sp>
    </p:spTree>
    <p:extLst>
      <p:ext uri="{BB962C8B-B14F-4D97-AF65-F5344CB8AC3E}">
        <p14:creationId xmlns:p14="http://schemas.microsoft.com/office/powerpoint/2010/main" val="16566894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16.13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423748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16.14</a:t>
            </a:r>
          </a:p>
        </p:txBody>
      </p:sp>
    </p:spTree>
    <p:extLst>
      <p:ext uri="{BB962C8B-B14F-4D97-AF65-F5344CB8AC3E}">
        <p14:creationId xmlns:p14="http://schemas.microsoft.com/office/powerpoint/2010/main" val="2516166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16.14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3613685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16.14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834336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16.1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591886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56626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16.3</a:t>
            </a:r>
          </a:p>
        </p:txBody>
      </p:sp>
    </p:spTree>
    <p:extLst>
      <p:ext uri="{BB962C8B-B14F-4D97-AF65-F5344CB8AC3E}">
        <p14:creationId xmlns:p14="http://schemas.microsoft.com/office/powerpoint/2010/main" val="170394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16.3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974089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16.3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797185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16.3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4466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Open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 hasCustomPrompt="1"/>
          </p:nvPr>
        </p:nvSpPr>
        <p:spPr>
          <a:xfrm>
            <a:off x="228600" y="152400"/>
            <a:ext cx="8763000" cy="6228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3200" b="1" i="0" u="none" strike="noStrike" cap="none" baseline="0">
                <a:solidFill>
                  <a:srgbClr val="007FA3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Psychology: From Inquiry to Understanding</a:t>
            </a:r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body" idx="1" hasCustomPrompt="1"/>
          </p:nvPr>
        </p:nvSpPr>
        <p:spPr>
          <a:xfrm>
            <a:off x="228600" y="838200"/>
            <a:ext cx="8229600" cy="4789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000" b="0" i="0" u="none" strike="noStrike" cap="none" baseline="0">
                <a:solidFill>
                  <a:srgbClr val="007F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Clr>
                <a:srgbClr val="007FA3"/>
              </a:buClr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Fourth Edition</a:t>
            </a:r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body" idx="2" hasCustomPrompt="1"/>
          </p:nvPr>
        </p:nvSpPr>
        <p:spPr>
          <a:xfrm>
            <a:off x="5029200" y="1600200"/>
            <a:ext cx="3657600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Clr>
                <a:srgbClr val="007FA3"/>
              </a:buClr>
              <a:buFont typeface="Noto Sans Symbols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Chapter #</a:t>
            </a:r>
            <a:endParaRPr dirty="0"/>
          </a:p>
        </p:txBody>
      </p:sp>
      <p:sp>
        <p:nvSpPr>
          <p:cNvPr id="21" name="Shape 21"/>
          <p:cNvSpPr txBox="1">
            <a:spLocks noGrp="1"/>
          </p:cNvSpPr>
          <p:nvPr>
            <p:ph type="body" idx="3" hasCustomPrompt="1"/>
          </p:nvPr>
        </p:nvSpPr>
        <p:spPr>
          <a:xfrm>
            <a:off x="5029200" y="3200400"/>
            <a:ext cx="3657600" cy="2925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Clr>
                <a:srgbClr val="007FA3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Chapter Title 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07435"/>
            <a:ext cx="3782610" cy="48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06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0972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4000" b="1" i="0" u="none" strike="noStrike" cap="none">
                <a:solidFill>
                  <a:srgbClr val="007FA3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9539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2514600" y="3086100"/>
            <a:ext cx="4114800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212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Objective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0972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4000" b="1" i="0" u="none" strike="noStrike" cap="none">
                <a:solidFill>
                  <a:srgbClr val="007FA3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32" name="Shape 32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6032" marR="0" lvl="0" indent="-154432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tabLst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3" marR="0" lvl="1" indent="-188912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6032" marR="0" lvl="0" indent="-154432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798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0972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4000" b="1" i="0" u="none" strike="noStrike" cap="none">
                <a:solidFill>
                  <a:srgbClr val="007FA3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6032" marR="0" lvl="0" indent="-154432" algn="l" rtl="0">
              <a:spcBef>
                <a:spcPts val="1500"/>
              </a:spcBef>
              <a:buClr>
                <a:srgbClr val="007FA3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2810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0" y="0"/>
            <a:ext cx="9144000" cy="3886200"/>
          </a:xfrm>
          <a:prstGeom prst="rect">
            <a:avLst/>
          </a:prstGeom>
          <a:solidFill>
            <a:srgbClr val="007FA3"/>
          </a:solidFill>
          <a:ln w="25400" cap="flat" cmpd="sng">
            <a:solidFill>
              <a:srgbClr val="007FA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ctrTitle"/>
          </p:nvPr>
        </p:nvSpPr>
        <p:spPr>
          <a:xfrm>
            <a:off x="685800" y="762000"/>
            <a:ext cx="7772400" cy="28384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3600" b="1" i="0" u="none" strike="noStrike" cap="none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674687" y="3962400"/>
            <a:ext cx="7794625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60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600"/>
              </a:spcBef>
              <a:buClr>
                <a:srgbClr val="007FA3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60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60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30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30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30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30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863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224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Learning Objectives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6228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3400" b="1" i="0" u="none" strike="noStrike" cap="none">
                <a:solidFill>
                  <a:srgbClr val="007FA3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57200" y="816429"/>
            <a:ext cx="8229600" cy="4027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007F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Clr>
                <a:srgbClr val="007FA3"/>
              </a:buClr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6032" marR="0" lvl="0" indent="-154432" algn="l" rtl="0">
              <a:spcBef>
                <a:spcPts val="1500"/>
              </a:spcBef>
              <a:buClr>
                <a:srgbClr val="007FA3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540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gure +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4000" b="1" i="0" u="none" strike="noStrike" cap="none">
                <a:solidFill>
                  <a:srgbClr val="007FA3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57200" y="5368160"/>
            <a:ext cx="8229600" cy="9168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Clr>
                <a:srgbClr val="007FA3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655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0972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4000" b="1" i="0" u="none" strike="noStrike" cap="none">
                <a:solidFill>
                  <a:srgbClr val="007FA3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163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6032" marR="0" lvl="0" indent="-154432" algn="l" rtl="0">
              <a:spcBef>
                <a:spcPts val="1500"/>
              </a:spcBef>
              <a:buClr>
                <a:srgbClr val="007FA3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397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397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397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397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457200" y="3962400"/>
            <a:ext cx="8229600" cy="2163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6032" marR="0" lvl="0" indent="-154432" algn="l" rtl="0">
              <a:spcBef>
                <a:spcPts val="1500"/>
              </a:spcBef>
              <a:buClr>
                <a:srgbClr val="007FA3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397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397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397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397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590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685800" y="1447800"/>
            <a:ext cx="7772400" cy="21526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4000" b="1" i="0" u="none" strike="noStrike" cap="none">
                <a:solidFill>
                  <a:srgbClr val="007FA3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74687" y="3962400"/>
            <a:ext cx="7794626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007F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007FA3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007FA3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007FA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007FA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00"/>
              </a:spcBef>
              <a:buClr>
                <a:srgbClr val="007FA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00"/>
              </a:spcBef>
              <a:buClr>
                <a:srgbClr val="007FA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00"/>
              </a:spcBef>
              <a:buClr>
                <a:srgbClr val="007FA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00"/>
              </a:spcBef>
              <a:buClr>
                <a:srgbClr val="007FA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784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0972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3400" b="1" i="0" u="none" strike="noStrike" cap="none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n-US" sz="4000" dirty="0">
                <a:latin typeface="+mj-lt"/>
              </a:rPr>
              <a:t>Click to add title</a:t>
            </a:r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6032" marR="0" lvl="0" indent="-154432" algn="l" rtl="0">
              <a:spcBef>
                <a:spcPts val="15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Click to add text</a:t>
            </a:r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6335712" y="113071"/>
            <a:ext cx="2133599" cy="1828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69311" y="113071"/>
            <a:ext cx="551783" cy="1828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Shape 15" descr="Pearson Logo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5001" y="6434394"/>
            <a:ext cx="917999" cy="2799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6"/>
          <p:cNvSpPr txBox="1"/>
          <p:nvPr userDrawn="1"/>
        </p:nvSpPr>
        <p:spPr>
          <a:xfrm>
            <a:off x="1828801" y="6477000"/>
            <a:ext cx="7162799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Copyright © 2018, 2014, 2011 Pearson Education,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8272986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>
        <a:lnSpc>
          <a:spcPct val="100000"/>
        </a:lnSpc>
        <a:spcBef>
          <a:spcPts val="0"/>
        </a:spcBef>
        <a:spcAft>
          <a:spcPts val="0"/>
        </a:spcAft>
        <a:buNone/>
        <a:defRPr sz="4000" b="0" i="0" u="none" strike="noStrike" cap="none" baseline="0">
          <a:solidFill>
            <a:srgbClr val="000000"/>
          </a:solidFill>
          <a:latin typeface="+mj-lt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8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Psychology: From Inquiry to Understanding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Fourth Edition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Chapter 16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lvl="0">
              <a:buClr>
                <a:schemeClr val="dk1"/>
              </a:buClr>
              <a:buSzPct val="25000"/>
            </a:pPr>
            <a:r>
              <a:rPr lang="en-US" sz="3600" dirty="0">
                <a:latin typeface="Verdana"/>
                <a:ea typeface="Verdana"/>
                <a:cs typeface="Verdana"/>
                <a:sym typeface="Verdana"/>
              </a:rPr>
              <a:t>Psychological and Biological Treatments</a:t>
            </a:r>
          </a:p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HELPING PEOPLE CHANGE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8505F19-9439-B146-A3EB-954FADCAE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87"/>
    </mc:Choice>
    <mc:Fallback xmlns="">
      <p:transition spd="slow" advTm="40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3086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Psychoanalytic and Psychodynamic Therapies (1 of 4)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16.2a Describe the core beliefs and criticisms of psychodynamic therapies.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Believe that abnormal behaviors stem from adverse childhood experiences</a:t>
            </a:r>
          </a:p>
          <a:p>
            <a:pPr lvl="0"/>
            <a:r>
              <a:rPr lang="en-US" dirty="0">
                <a:sym typeface="Verdana"/>
              </a:rPr>
              <a:t>Analyze avoided thoughts and feelings, wishes and fantasies, significant past events, and the therapeutic relationship</a:t>
            </a:r>
          </a:p>
          <a:p>
            <a:pPr lvl="0"/>
            <a:r>
              <a:rPr lang="en-US" dirty="0">
                <a:sym typeface="Verdana"/>
              </a:rPr>
              <a:t>Believe that symptoms will vanish when clients gain insight into unconscious material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B88AA5-A234-B94B-914E-9A348B1A7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50886"/>
      </p:ext>
    </p:extLst>
  </p:cSld>
  <p:clrMapOvr>
    <a:masterClrMapping/>
  </p:clrMapOvr>
  <p:transition spd="slow" advTm="1488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4610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Psychoanalytic and Psychodynamic Therapies (2 of 4)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16.2a Describe the core beliefs and criticisms of psychodynamic therapies.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Psychoanalysis</a:t>
            </a:r>
          </a:p>
          <a:p>
            <a:pPr lvl="1"/>
            <a:r>
              <a:rPr lang="en-US" dirty="0">
                <a:sym typeface="Verdana"/>
              </a:rPr>
              <a:t>Developed by Freud; one of the first forms of therapy</a:t>
            </a:r>
          </a:p>
          <a:p>
            <a:pPr lvl="1"/>
            <a:r>
              <a:rPr lang="en-US" dirty="0">
                <a:sym typeface="Verdana"/>
              </a:rPr>
              <a:t>Goal is to decrease guilt and frustration and make the unconscious conscious.</a:t>
            </a:r>
          </a:p>
          <a:p>
            <a:pPr lvl="1"/>
            <a:r>
              <a:rPr lang="en-US" dirty="0">
                <a:sym typeface="Verdana"/>
              </a:rPr>
              <a:t>Tries to bring to awareness previously repressed impulses, conflicts, and memories</a:t>
            </a:r>
          </a:p>
          <a:p>
            <a:pPr lvl="1"/>
            <a:r>
              <a:rPr lang="en-US" dirty="0">
                <a:sym typeface="Verdana"/>
              </a:rPr>
              <a:t>Six core techniques:</a:t>
            </a:r>
          </a:p>
          <a:p>
            <a:pPr lvl="2">
              <a:buSzPct val="75000"/>
            </a:pPr>
            <a:r>
              <a:rPr lang="en-US" dirty="0">
                <a:sym typeface="Verdana"/>
              </a:rPr>
              <a:t>Free association</a:t>
            </a:r>
          </a:p>
          <a:p>
            <a:pPr lvl="2">
              <a:buSzPct val="75000"/>
            </a:pPr>
            <a:r>
              <a:rPr lang="en-US" dirty="0">
                <a:sym typeface="Verdana"/>
              </a:rPr>
              <a:t>Interpretation</a:t>
            </a:r>
          </a:p>
          <a:p>
            <a:pPr lvl="2">
              <a:buSzPct val="75000"/>
            </a:pPr>
            <a:r>
              <a:rPr lang="en-US" dirty="0">
                <a:sym typeface="Verdana"/>
              </a:rPr>
              <a:t>Dream analysis</a:t>
            </a:r>
          </a:p>
          <a:p>
            <a:pPr lvl="2">
              <a:buSzPct val="75000"/>
            </a:pPr>
            <a:r>
              <a:rPr lang="en-US" dirty="0">
                <a:sym typeface="Verdana"/>
              </a:rPr>
              <a:t>Resistance</a:t>
            </a:r>
          </a:p>
          <a:p>
            <a:pPr lvl="2">
              <a:buSzPct val="75000"/>
            </a:pPr>
            <a:r>
              <a:rPr lang="en-US" dirty="0">
                <a:sym typeface="Verdana"/>
              </a:rPr>
              <a:t>Transference</a:t>
            </a:r>
          </a:p>
          <a:p>
            <a:pPr lvl="2">
              <a:buSzPct val="75000"/>
            </a:pPr>
            <a:r>
              <a:rPr lang="en-US" dirty="0">
                <a:sym typeface="Verdana"/>
              </a:rPr>
              <a:t>Working through</a:t>
            </a:r>
          </a:p>
          <a:p>
            <a:pPr lvl="1"/>
            <a:endParaRPr lang="en-US" dirty="0">
              <a:sym typeface="Verdan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AAD07D-A4B3-DC41-B101-14CE2F278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06873"/>
      </p:ext>
    </p:extLst>
  </p:cSld>
  <p:clrMapOvr>
    <a:masterClrMapping/>
  </p:clrMapOvr>
  <p:transition spd="slow" advTm="2306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3848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Psychoanalytic and Psychodynamic Therapies (4 of 4)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16.2a Describe the core beliefs and criticisms of psychodynamic therapies.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Psychodynamic therapies evaluated scientifically</a:t>
            </a:r>
          </a:p>
          <a:p>
            <a:pPr lvl="1"/>
            <a:r>
              <a:rPr lang="en-US" dirty="0">
                <a:sym typeface="Verdana"/>
              </a:rPr>
              <a:t>Research, however, shows that insight is not necessary to relieve distress.</a:t>
            </a:r>
          </a:p>
          <a:p>
            <a:pPr lvl="1"/>
            <a:r>
              <a:rPr lang="en-US" dirty="0">
                <a:sym typeface="Verdana"/>
              </a:rPr>
              <a:t>In addition, many psychodynamic concepts are difficult to falsify.</a:t>
            </a:r>
          </a:p>
          <a:p>
            <a:pPr lvl="1"/>
            <a:r>
              <a:rPr lang="en-US" dirty="0">
                <a:sym typeface="Verdana"/>
              </a:rPr>
              <a:t>Research shows no evidence for repressing hurtful memories either.</a:t>
            </a:r>
          </a:p>
          <a:p>
            <a:pPr lvl="1"/>
            <a:r>
              <a:rPr lang="en-US" dirty="0">
                <a:sym typeface="Verdana"/>
              </a:rPr>
              <a:t>Psychodynamic therapies are scientifically questionable.</a:t>
            </a:r>
          </a:p>
          <a:p>
            <a:pPr lvl="1"/>
            <a:r>
              <a:rPr lang="en-US" dirty="0">
                <a:sym typeface="Verdana"/>
              </a:rPr>
              <a:t>Still, brief psychodynamic therapy is better than no treatment, but is less effective than cognitive-behavioral therapy.</a:t>
            </a:r>
          </a:p>
          <a:p>
            <a:pPr lvl="1"/>
            <a:r>
              <a:rPr lang="en-US" dirty="0">
                <a:sym typeface="Verdana"/>
              </a:rPr>
              <a:t>Not effective for psychotic disorders</a:t>
            </a:r>
          </a:p>
          <a:p>
            <a:pPr lvl="1"/>
            <a:endParaRPr lang="en-US" dirty="0">
              <a:sym typeface="Verdan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CEA9D0-C63B-2142-B755-A464AA620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2908"/>
      </p:ext>
    </p:extLst>
  </p:cSld>
  <p:clrMapOvr>
    <a:masterClrMapping/>
  </p:clrMapOvr>
  <p:transition spd="slow" advTm="1307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Humanistic Therapies (1 of 4)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16.2b Describe and evaluate the effectiveness of humanistic therapies.</a:t>
            </a:r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Therapies that emphasize</a:t>
            </a:r>
          </a:p>
          <a:p>
            <a:pPr lvl="1"/>
            <a:r>
              <a:rPr lang="en-US" dirty="0">
                <a:sym typeface="Verdana"/>
              </a:rPr>
              <a:t>Development of human potential</a:t>
            </a:r>
          </a:p>
          <a:p>
            <a:pPr lvl="1"/>
            <a:r>
              <a:rPr lang="en-US" dirty="0">
                <a:sym typeface="Verdana"/>
              </a:rPr>
              <a:t>Belief that human nature is basically positive</a:t>
            </a:r>
          </a:p>
          <a:p>
            <a:pPr lvl="0"/>
            <a:r>
              <a:rPr lang="en-US" dirty="0">
                <a:sym typeface="Verdana"/>
              </a:rPr>
              <a:t>Emphasize importance of taking responsibility for our lives and living in the present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183C24-B529-9041-A755-125831D70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2869"/>
      </p:ext>
    </p:extLst>
  </p:cSld>
  <p:clrMapOvr>
    <a:masterClrMapping/>
  </p:clrMapOvr>
  <p:transition spd="slow" advTm="1059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Humanistic Therapies (2 of 4)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16.2b Describe and evaluate the effectiveness of humanistic therapies.</a:t>
            </a:r>
          </a:p>
        </p:txBody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Person-centered therapy</a:t>
            </a:r>
          </a:p>
          <a:p>
            <a:pPr lvl="1"/>
            <a:r>
              <a:rPr lang="en-US" dirty="0">
                <a:sym typeface="Verdana"/>
              </a:rPr>
              <a:t>Developed by Carl Rogers</a:t>
            </a:r>
          </a:p>
          <a:p>
            <a:pPr lvl="1"/>
            <a:r>
              <a:rPr lang="en-US" dirty="0">
                <a:sym typeface="Verdana"/>
              </a:rPr>
              <a:t>Nondirective—encourages clients to direct the course of their therapy</a:t>
            </a:r>
          </a:p>
          <a:p>
            <a:pPr lvl="1"/>
            <a:r>
              <a:rPr lang="en-US" dirty="0">
                <a:sym typeface="Verdana"/>
              </a:rPr>
              <a:t>To ensure positive outcome, therapist must</a:t>
            </a:r>
          </a:p>
          <a:p>
            <a:pPr lvl="2">
              <a:buSzPct val="75000"/>
            </a:pPr>
            <a:r>
              <a:rPr lang="en-US" dirty="0">
                <a:sym typeface="Verdana"/>
              </a:rPr>
              <a:t>Be authentic and genuine</a:t>
            </a:r>
          </a:p>
          <a:p>
            <a:pPr lvl="2">
              <a:buSzPct val="75000"/>
            </a:pPr>
            <a:r>
              <a:rPr lang="en-US" dirty="0">
                <a:sym typeface="Verdana"/>
              </a:rPr>
              <a:t>Express unconditional positive regard</a:t>
            </a:r>
          </a:p>
          <a:p>
            <a:pPr lvl="2">
              <a:buSzPct val="75000"/>
            </a:pPr>
            <a:r>
              <a:rPr lang="en-US" dirty="0">
                <a:sym typeface="Verdana"/>
              </a:rPr>
              <a:t>Show emphatic understanding</a:t>
            </a:r>
          </a:p>
          <a:p>
            <a:pPr lvl="1"/>
            <a:r>
              <a:rPr lang="en-US" dirty="0">
                <a:sym typeface="Verdana"/>
              </a:rPr>
              <a:t>Tries to increase awareness and heightened self-acceptance</a:t>
            </a:r>
          </a:p>
          <a:p>
            <a:pPr lvl="1"/>
            <a:r>
              <a:rPr lang="en-US" dirty="0">
                <a:sym typeface="Verdana"/>
              </a:rPr>
              <a:t>This ideally causes people to</a:t>
            </a:r>
          </a:p>
          <a:p>
            <a:pPr lvl="2">
              <a:buSzPct val="75000"/>
            </a:pPr>
            <a:r>
              <a:rPr lang="en-US" dirty="0">
                <a:sym typeface="Verdana"/>
              </a:rPr>
              <a:t>Think more realistically</a:t>
            </a:r>
          </a:p>
          <a:p>
            <a:pPr lvl="2">
              <a:buSzPct val="75000"/>
            </a:pPr>
            <a:r>
              <a:rPr lang="en-US" dirty="0">
                <a:sym typeface="Verdana"/>
              </a:rPr>
              <a:t>Become more tolerant of others</a:t>
            </a:r>
          </a:p>
          <a:p>
            <a:pPr lvl="2">
              <a:buSzPct val="75000"/>
            </a:pPr>
            <a:r>
              <a:rPr lang="en-US" dirty="0">
                <a:sym typeface="Verdana"/>
              </a:rPr>
              <a:t>Engage in more adaptive behaviors</a:t>
            </a:r>
          </a:p>
          <a:p>
            <a:pPr lvl="2">
              <a:buSzPct val="75000"/>
            </a:pPr>
            <a:endParaRPr lang="en-US" dirty="0">
              <a:sym typeface="Verdan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02E27A-5FB8-E246-9CAA-7CA77C100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9384"/>
      </p:ext>
    </p:extLst>
  </p:cSld>
  <p:clrMapOvr>
    <a:masterClrMapping/>
  </p:clrMapOvr>
  <p:transition spd="slow" advTm="1175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Humanistic Therapies (4 of 4)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16.2b Describe and evaluate the effectiveness of humanistic therapies.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Humanistic therapies evaluated scientifically</a:t>
            </a:r>
          </a:p>
          <a:p>
            <a:pPr lvl="1"/>
            <a:r>
              <a:rPr lang="en-US" dirty="0">
                <a:sym typeface="Verdana"/>
              </a:rPr>
              <a:t>Core concepts are difficult to falsify.</a:t>
            </a:r>
          </a:p>
          <a:p>
            <a:pPr lvl="1"/>
            <a:r>
              <a:rPr lang="en-US" dirty="0">
                <a:sym typeface="Verdana"/>
              </a:rPr>
              <a:t>But, its conditions for effective therapists have been found to be related to outcome.</a:t>
            </a:r>
          </a:p>
          <a:p>
            <a:pPr lvl="1"/>
            <a:r>
              <a:rPr lang="en-US" dirty="0">
                <a:sym typeface="Verdana"/>
              </a:rPr>
              <a:t>More effective than no treatment, but mixed results compared to other therapies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F18716-2280-5F4B-8B42-1630F3541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38322"/>
      </p:ext>
    </p:extLst>
  </p:cSld>
  <p:clrMapOvr>
    <a:masterClrMapping/>
  </p:clrMapOvr>
  <p:transition spd="slow" advTm="745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16.3: Group Therapies: The More the Merrier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01600" lvl="0">
              <a:tabLst>
                <a:tab pos="1025525" algn="l"/>
                <a:tab pos="1206500" algn="l"/>
              </a:tabLst>
            </a:pPr>
            <a:r>
              <a:rPr lang="en-US" b="1" dirty="0">
                <a:solidFill>
                  <a:srgbClr val="7030A0"/>
                </a:solidFill>
                <a:sym typeface="Verdana"/>
              </a:rPr>
              <a:t>16.3a</a:t>
            </a:r>
            <a:r>
              <a:rPr lang="en-US" dirty="0">
                <a:sym typeface="Verdana"/>
              </a:rPr>
              <a:t>		List the advantages of group methods.</a:t>
            </a:r>
          </a:p>
          <a:p>
            <a:pPr marL="1208088" lvl="0" indent="-1104900">
              <a:tabLst>
                <a:tab pos="1025525" algn="l"/>
              </a:tabLst>
            </a:pPr>
            <a:r>
              <a:rPr lang="en-US" b="1" dirty="0">
                <a:solidFill>
                  <a:srgbClr val="7030A0"/>
                </a:solidFill>
                <a:sym typeface="Verdana"/>
              </a:rPr>
              <a:t>16.3b</a:t>
            </a:r>
            <a:r>
              <a:rPr lang="en-US" dirty="0">
                <a:sym typeface="Verdana"/>
              </a:rPr>
              <a:t>		Describe the research evidence concerning the effectiveness of Alcoholics Anonymous.</a:t>
            </a:r>
          </a:p>
          <a:p>
            <a:pPr marL="1208088" lvl="0" indent="-1104900">
              <a:tabLst>
                <a:tab pos="1025525" algn="l"/>
              </a:tabLst>
            </a:pPr>
            <a:r>
              <a:rPr lang="en-US" b="1" dirty="0">
                <a:solidFill>
                  <a:srgbClr val="7030A0"/>
                </a:solidFill>
                <a:sym typeface="Verdana"/>
              </a:rPr>
              <a:t>16.3c</a:t>
            </a:r>
            <a:r>
              <a:rPr lang="en-US" dirty="0">
                <a:sym typeface="Verdana"/>
              </a:rPr>
              <a:t>		Identify different approaches to treating the dysfunctional family system.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BB6CFF-B6FC-B645-951D-4AB446013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2"/>
    </mc:Choice>
    <mc:Fallback xmlns="">
      <p:transition spd="slow" advTm="6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Group Therapies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16.3a List the advantages of group methods.</a:t>
            </a:r>
          </a:p>
        </p:txBody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Refers to therapies that treat more than one person at a time</a:t>
            </a:r>
          </a:p>
          <a:p>
            <a:pPr lvl="0"/>
            <a:r>
              <a:rPr lang="en-US" dirty="0">
                <a:sym typeface="Verdana"/>
              </a:rPr>
              <a:t>Range from 3 to 20 people; can be efficient, time-saving, and less costly than individual</a:t>
            </a:r>
          </a:p>
          <a:p>
            <a:pPr lvl="0"/>
            <a:r>
              <a:rPr lang="en-US" dirty="0">
                <a:sym typeface="Verdana"/>
              </a:rPr>
              <a:t>Effective for a wide range of problems and about as helpful as individual treatments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038A78-4A35-8A49-A3A8-49FFC1EAA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99750"/>
      </p:ext>
    </p:extLst>
  </p:cSld>
  <p:clrMapOvr>
    <a:masterClrMapping/>
  </p:clrMapOvr>
  <p:transition spd="slow" advTm="714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Alcoholics Anonymous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16.3b Describe the research evidence concerning the effectiveness of Alcoholics Anonymous.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Self-help groups like AA have become very popular and widespread.</a:t>
            </a:r>
          </a:p>
          <a:p>
            <a:pPr lvl="0"/>
            <a:r>
              <a:rPr lang="en-US" dirty="0">
                <a:sym typeface="Verdana"/>
              </a:rPr>
              <a:t>Composed of peers with similar problems; often no professional therapists</a:t>
            </a:r>
          </a:p>
          <a:p>
            <a:pPr lvl="0"/>
            <a:r>
              <a:rPr lang="en-US" dirty="0">
                <a:sym typeface="Verdana"/>
              </a:rPr>
              <a:t>Based on “12 Steps” method, but little research demonstrating its effectiveness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D2815F-9F2B-BF4D-93FA-2CDABDF19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84623"/>
      </p:ext>
    </p:extLst>
  </p:cSld>
  <p:clrMapOvr>
    <a:masterClrMapping/>
  </p:clrMapOvr>
  <p:transition spd="slow" advTm="840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Family Therapies (1 of 2)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16.3c Identify different approaches to treating the dysfunctional family system.</a:t>
            </a:r>
          </a:p>
        </p:txBody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See most psychological problems as rooted in a dysfunctional family system</a:t>
            </a:r>
          </a:p>
          <a:p>
            <a:pPr lvl="0"/>
            <a:r>
              <a:rPr lang="en-US" dirty="0">
                <a:sym typeface="Verdana"/>
              </a:rPr>
              <a:t>The “patient” is the whole family system, not one individual.</a:t>
            </a:r>
          </a:p>
          <a:p>
            <a:pPr lvl="0"/>
            <a:r>
              <a:rPr lang="en-US" dirty="0">
                <a:sym typeface="Verdana"/>
              </a:rPr>
              <a:t>Focus on interactions among family members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E73160-5C45-694D-880D-D44DDC896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51958"/>
      </p:ext>
    </p:extLst>
  </p:cSld>
  <p:clrMapOvr>
    <a:masterClrMapping/>
  </p:clrMapOvr>
  <p:transition spd="slow" advTm="374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sym typeface="Verdana"/>
              </a:rPr>
              <a:t>Lecture Preview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Psychotherapy</a:t>
            </a:r>
          </a:p>
          <a:p>
            <a:pPr lvl="0"/>
            <a:r>
              <a:rPr lang="en-US" dirty="0">
                <a:sym typeface="Verdana"/>
              </a:rPr>
              <a:t>Insight Therapies</a:t>
            </a:r>
          </a:p>
          <a:p>
            <a:pPr lvl="0"/>
            <a:r>
              <a:rPr lang="en-US" dirty="0">
                <a:sym typeface="Verdana"/>
              </a:rPr>
              <a:t>Group Therapies</a:t>
            </a:r>
          </a:p>
          <a:p>
            <a:pPr lvl="0"/>
            <a:r>
              <a:rPr lang="en-US" dirty="0">
                <a:sym typeface="Verdana"/>
              </a:rPr>
              <a:t>Behavioral and Cognitive-Behavioral Approaches</a:t>
            </a:r>
          </a:p>
          <a:p>
            <a:pPr lvl="0"/>
            <a:r>
              <a:rPr lang="en-US" dirty="0">
                <a:sym typeface="Verdana"/>
              </a:rPr>
              <a:t>Is Psychotherapy Effective?</a:t>
            </a:r>
          </a:p>
          <a:p>
            <a:pPr lvl="0"/>
            <a:r>
              <a:rPr lang="en-US" dirty="0">
                <a:sym typeface="Verdana"/>
              </a:rPr>
              <a:t>Biomedical Treatments</a:t>
            </a:r>
          </a:p>
        </p:txBody>
      </p:sp>
    </p:spTree>
    <p:extLst>
      <p:ext uri="{BB962C8B-B14F-4D97-AF65-F5344CB8AC3E}">
        <p14:creationId xmlns:p14="http://schemas.microsoft.com/office/powerpoint/2010/main" val="50892092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16.4: Behavioral and Cognitive-Behavioral Approaches: Changing Maladaptive Actions and Thoughts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914400" lvl="0" indent="-914400">
              <a:tabLst>
                <a:tab pos="1025525" algn="l"/>
                <a:tab pos="1206500" algn="l"/>
              </a:tabLst>
            </a:pPr>
            <a:r>
              <a:rPr lang="en-US" b="1" dirty="0">
                <a:solidFill>
                  <a:srgbClr val="7030A0"/>
                </a:solidFill>
                <a:sym typeface="Verdana"/>
              </a:rPr>
              <a:t>16.4a</a:t>
            </a:r>
            <a:r>
              <a:rPr lang="en-US" dirty="0">
                <a:sym typeface="Verdana"/>
              </a:rPr>
              <a:t>	Describe the characteristics of behavior therapy and identify different behavioral approaches.</a:t>
            </a:r>
          </a:p>
          <a:p>
            <a:pPr marL="914400" lvl="0" indent="-914400">
              <a:tabLst>
                <a:tab pos="914400" algn="l"/>
                <a:tab pos="1025525" algn="l"/>
              </a:tabLst>
            </a:pPr>
            <a:r>
              <a:rPr lang="en-US" b="1" dirty="0">
                <a:solidFill>
                  <a:srgbClr val="7030A0"/>
                </a:solidFill>
                <a:sym typeface="Verdana"/>
              </a:rPr>
              <a:t>16.4b</a:t>
            </a:r>
            <a:r>
              <a:rPr lang="en-US" dirty="0">
                <a:sym typeface="Verdana"/>
              </a:rPr>
              <a:t>	Describe the features of cognitive-behavioral therapies (CBT) and third-wave therapies.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76A76B-0796-0B44-A0A5-5E8CD8418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0"/>
    </mc:Choice>
    <mc:Fallback xmlns="">
      <p:transition spd="slow" advTm="9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5372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Behavioral and Cognitive-Behavioral Approaches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16.4a Describe the characteristics of behavior therapy and identify different behavioral approaches.</a:t>
            </a:r>
          </a:p>
        </p:txBody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Behavior therapists focus on specific problem behaviors and the variables that maintain them.</a:t>
            </a:r>
          </a:p>
          <a:p>
            <a:pPr lvl="0"/>
            <a:r>
              <a:rPr lang="en-US" dirty="0">
                <a:sym typeface="Verdana"/>
              </a:rPr>
              <a:t>Assume that behavior change results from the application of basic principles of learning</a:t>
            </a:r>
          </a:p>
          <a:p>
            <a:pPr lvl="0"/>
            <a:r>
              <a:rPr lang="en-US" dirty="0">
                <a:sym typeface="Verdana"/>
              </a:rPr>
              <a:t>Use a wide variety of behavioral assessment techniques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8B3286-53E3-2248-AB62-BFAC9A110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16564"/>
      </p:ext>
    </p:extLst>
  </p:cSld>
  <p:clrMapOvr>
    <a:masterClrMapping/>
  </p:clrMapOvr>
  <p:transition spd="slow" advTm="278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5372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Systematic Desensitization and Exposure Therapies (1 of 2)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16.4a Describe the characteristics of behavior therapy and identify different behavioral approaches.</a:t>
            </a:r>
          </a:p>
        </p:txBody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Confront clients with what they fear with the goal of reducing the fear</a:t>
            </a:r>
          </a:p>
          <a:p>
            <a:pPr lvl="0"/>
            <a:r>
              <a:rPr lang="en-US" dirty="0">
                <a:sym typeface="Verdana"/>
              </a:rPr>
              <a:t>Earliest was systematic desensitization, developed by Joseph </a:t>
            </a:r>
            <a:r>
              <a:rPr lang="en-US" dirty="0" err="1">
                <a:sym typeface="Verdana"/>
              </a:rPr>
              <a:t>Wolpe</a:t>
            </a:r>
            <a:r>
              <a:rPr lang="en-US" dirty="0">
                <a:sym typeface="Verdana"/>
              </a:rPr>
              <a:t> in 1958.</a:t>
            </a:r>
          </a:p>
          <a:p>
            <a:pPr lvl="0"/>
            <a:r>
              <a:rPr lang="en-US" dirty="0">
                <a:sym typeface="Verdana"/>
              </a:rPr>
              <a:t>SD gradually exposes clients to anxiety-producing situations through the use of imagined scenes.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93FE8F-9E92-A646-B58F-AD4140C11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41937"/>
      </p:ext>
    </p:extLst>
  </p:cSld>
  <p:clrMapOvr>
    <a:masterClrMapping/>
  </p:clrMapOvr>
  <p:transition spd="slow" advTm="1042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6134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Systematic Desensitization and Exposure Therapies (2 of 2)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16.4a Describe the characteristics of behavior therapy and identify different behavioral approaches.</a:t>
            </a:r>
          </a:p>
        </p:txBody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Systematic desensitization</a:t>
            </a:r>
          </a:p>
          <a:p>
            <a:pPr lvl="1"/>
            <a:r>
              <a:rPr lang="en-US" dirty="0">
                <a:sym typeface="Verdana"/>
              </a:rPr>
              <a:t>Based on principle of reciprocal inhibition—we can’t be anxious and relaxed at the same time.</a:t>
            </a:r>
          </a:p>
          <a:p>
            <a:pPr lvl="1"/>
            <a:r>
              <a:rPr lang="en-US" dirty="0">
                <a:sym typeface="Verdana"/>
              </a:rPr>
              <a:t>Uses counterconditioning by repeatedly pairing an incompatible relaxation response with anxiety</a:t>
            </a:r>
          </a:p>
          <a:p>
            <a:pPr lvl="1"/>
            <a:r>
              <a:rPr lang="en-US" dirty="0">
                <a:sym typeface="Verdana"/>
              </a:rPr>
              <a:t>Can use imaginal and in vivo exposure to the fear situations listed on the created hierarchy</a:t>
            </a:r>
          </a:p>
          <a:p>
            <a:pPr lvl="1"/>
            <a:r>
              <a:rPr lang="en-US" dirty="0">
                <a:sym typeface="Verdana"/>
              </a:rPr>
              <a:t>Dismantling research showed that no single component was essential.</a:t>
            </a:r>
          </a:p>
          <a:p>
            <a:pPr lvl="1"/>
            <a:r>
              <a:rPr lang="en-US" dirty="0">
                <a:sym typeface="Verdana"/>
              </a:rPr>
              <a:t>Led to development of exposure with response prevention therapies like flooding</a:t>
            </a:r>
          </a:p>
          <a:p>
            <a:pPr lvl="1"/>
            <a:r>
              <a:rPr lang="en-US" dirty="0">
                <a:sym typeface="Verdana"/>
              </a:rPr>
              <a:t>Very effective for many anxiety disorders, like phobias, OCD, and PTSD</a:t>
            </a:r>
          </a:p>
          <a:p>
            <a:pPr lvl="1"/>
            <a:endParaRPr lang="en-US" dirty="0">
              <a:sym typeface="Verdan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E9AC6A-6F43-5143-B550-74E21A51D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3613"/>
      </p:ext>
    </p:extLst>
  </p:cSld>
  <p:clrMapOvr>
    <a:masterClrMapping/>
  </p:clrMapOvr>
  <p:transition spd="slow" advTm="963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Modeling in Therapy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16.4a Describe the characteristics of behavior therapy and identify different behavioral approaches.</a:t>
            </a:r>
          </a:p>
        </p:txBody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Participant modeling has the therapist</a:t>
            </a:r>
          </a:p>
          <a:p>
            <a:pPr lvl="1"/>
            <a:r>
              <a:rPr lang="en-US" dirty="0">
                <a:sym typeface="Verdana"/>
              </a:rPr>
              <a:t>Model a calm encounter with the client’s feared object or situation</a:t>
            </a:r>
          </a:p>
          <a:p>
            <a:pPr lvl="1"/>
            <a:r>
              <a:rPr lang="en-US" dirty="0">
                <a:sym typeface="Verdana"/>
              </a:rPr>
              <a:t>Guide the client through the steps of the encounter until he or she can cope unassisted</a:t>
            </a:r>
          </a:p>
          <a:p>
            <a:pPr lvl="0"/>
            <a:r>
              <a:rPr lang="en-US" dirty="0">
                <a:sym typeface="Verdana"/>
              </a:rPr>
              <a:t>Used in assertion and social skills training, along with behavioral rehearsal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296F08-3CA4-2342-AAFD-026EEE5F3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77014"/>
      </p:ext>
    </p:extLst>
  </p:cSld>
  <p:clrMapOvr>
    <a:masterClrMapping/>
  </p:clrMapOvr>
  <p:transition spd="slow" advTm="539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6896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Operant and Classical Conditioning Procedures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16.4a Describe the characteristics of behavior therapy and identify different behavioral approaches.</a:t>
            </a:r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Applied behavior analysis procedures to treat autistic children</a:t>
            </a:r>
          </a:p>
          <a:p>
            <a:pPr lvl="0"/>
            <a:r>
              <a:rPr lang="en-US" dirty="0">
                <a:sym typeface="Verdana"/>
              </a:rPr>
              <a:t>Token economies reward clients for desirable behaviors with tokens to exchange for items.</a:t>
            </a:r>
          </a:p>
          <a:p>
            <a:pPr lvl="0"/>
            <a:r>
              <a:rPr lang="en-US" dirty="0">
                <a:sym typeface="Verdana"/>
              </a:rPr>
              <a:t>Mixed support for the use of aversion therapies (e.g., Antabuse and alcohol)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8E9EF2-1EB9-0542-A31B-1B39B3111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10598"/>
      </p:ext>
    </p:extLst>
  </p:cSld>
  <p:clrMapOvr>
    <a:masterClrMapping/>
  </p:clrMapOvr>
  <p:transition spd="slow" advTm="1092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457200" y="493956"/>
            <a:ext cx="8229600" cy="1563444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Cognitive-Behavioral and Third-Wave Therapies (1 of 6)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16.4b Describe the features of cognitive-behavioral therapies (CBT) and third wave therapies.</a:t>
            </a:r>
          </a:p>
        </p:txBody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All share three core assumptions:</a:t>
            </a:r>
          </a:p>
          <a:p>
            <a:pPr lvl="1"/>
            <a:r>
              <a:rPr lang="en-US" dirty="0">
                <a:sym typeface="Verdana"/>
              </a:rPr>
              <a:t>Cognitions are identifiable and measurable.</a:t>
            </a:r>
          </a:p>
          <a:p>
            <a:pPr lvl="1"/>
            <a:r>
              <a:rPr lang="en-US" dirty="0">
                <a:sym typeface="Verdana"/>
              </a:rPr>
              <a:t>Cognitions are key in both healthy and unhealthy psychological functioning.</a:t>
            </a:r>
          </a:p>
          <a:p>
            <a:pPr lvl="1"/>
            <a:r>
              <a:rPr lang="en-US" dirty="0">
                <a:sym typeface="Verdana"/>
              </a:rPr>
              <a:t>Irrational beliefs or thinking can be replaced by more rational and adaptive cognitions.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31DDCE-E0EB-614E-B1F6-3882B10A0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51893"/>
      </p:ext>
    </p:extLst>
  </p:cSld>
  <p:clrMapOvr>
    <a:masterClrMapping/>
  </p:clrMapOvr>
  <p:transition spd="slow" advTm="341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828800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Cognitive-Behavioral and Third-Wave Therapies (2 of 6)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16.4b Describe the features of cognitive-behavioral therapies (CBT) and third wave therapies.</a:t>
            </a:r>
          </a:p>
        </p:txBody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Rational emotive behavior therapy</a:t>
            </a:r>
          </a:p>
          <a:p>
            <a:pPr lvl="1"/>
            <a:r>
              <a:rPr lang="en-US" dirty="0">
                <a:sym typeface="Verdana"/>
              </a:rPr>
              <a:t>Developed by Albert Ellis starting in 1950s </a:t>
            </a:r>
          </a:p>
          <a:p>
            <a:pPr lvl="1"/>
            <a:r>
              <a:rPr lang="en-US" dirty="0">
                <a:sym typeface="Verdana"/>
              </a:rPr>
              <a:t>Emphasizes changing how we think, as well as how we act</a:t>
            </a:r>
          </a:p>
          <a:p>
            <a:pPr lvl="1"/>
            <a:r>
              <a:rPr lang="en-US" dirty="0">
                <a:sym typeface="Verdana"/>
              </a:rPr>
              <a:t>How we feel about the consequences of an event is determined by our beliefs or opinions.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E035AE-42FA-144C-842D-1D23D4C7B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71475"/>
      </p:ext>
    </p:extLst>
  </p:cSld>
  <p:clrMapOvr>
    <a:masterClrMapping/>
  </p:clrMapOvr>
  <p:transition spd="slow" advTm="371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Figure 16.4   The ABCs of Rational Emotive Behavior Therapy</a:t>
            </a:r>
          </a:p>
        </p:txBody>
      </p:sp>
      <p:pic>
        <p:nvPicPr>
          <p:cNvPr id="2" name="Picture 1" descr="A chart is broken up into three columns, A, B, and C. Under A: Activating Event: an exam with a grade of C. Under B: Beliefs. A female is looking at a paper and thinking, “Oh no! I thought I did well, but I really bombed.” And next to her in column C, Consequences, is the thought bubble “I’m feeling really depressed now. I’ll never succeed in college.&quot; Under B is also a male thinking, “Phew. I did better than I thought. This stuff doesn’t come easily to me.” And next to him in C, he’s thinking “I feel great! Now I know I can do better in my other classes.” &#10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30399"/>
            <a:ext cx="4978478" cy="38752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E364F8-8FE2-A246-BD6F-E50DDC995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22892"/>
      </p:ext>
    </p:extLst>
  </p:cSld>
  <p:clrMapOvr>
    <a:masterClrMapping/>
  </p:clrMapOvr>
  <p:transition spd="slow" advTm="1190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676400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Cognitive-Behavioral and Third-Wave Therapies (3 of 6)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16.4b Describe the features of cognitive-behavioral therapies (CBT) and third wave therapies.</a:t>
            </a:r>
          </a:p>
        </p:txBody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Rational emotive behavior therapy, continued</a:t>
            </a:r>
          </a:p>
          <a:p>
            <a:pPr lvl="1"/>
            <a:r>
              <a:rPr lang="en-US" dirty="0">
                <a:sym typeface="Verdana"/>
              </a:rPr>
              <a:t>Our vulnerability to psychological disturbance is a product of the frequency and strength of our irrational beliefs.</a:t>
            </a:r>
          </a:p>
          <a:p>
            <a:pPr lvl="1"/>
            <a:r>
              <a:rPr lang="en-US" dirty="0">
                <a:sym typeface="Verdana"/>
              </a:rPr>
              <a:t>To the ABC, Ellis added D (dispute the beliefs) and E (adopt more effective ones).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123729-1A4F-E94B-85AA-B2C16B90E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32000"/>
      </p:ext>
    </p:extLst>
  </p:cSld>
  <p:clrMapOvr>
    <a:masterClrMapping/>
  </p:clrMapOvr>
  <p:transition spd="slow" advTm="37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16.1: Psychotherapy: Clients and Practitioners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01600" lvl="0">
              <a:tabLst>
                <a:tab pos="1025525" algn="l"/>
                <a:tab pos="1206500" algn="l"/>
              </a:tabLst>
            </a:pPr>
            <a:r>
              <a:rPr lang="en-US" b="1" dirty="0">
                <a:solidFill>
                  <a:srgbClr val="7030A0"/>
                </a:solidFill>
                <a:sym typeface="Verdana"/>
              </a:rPr>
              <a:t>16.1a</a:t>
            </a:r>
            <a:r>
              <a:rPr lang="en-US" dirty="0">
                <a:sym typeface="Verdana"/>
              </a:rPr>
              <a:t>	Describe who seeks treatment, who benefits from 	psychotherapy, and who practices psychotherapy.</a:t>
            </a:r>
          </a:p>
          <a:p>
            <a:pPr marL="1208088" lvl="0" indent="-1104900">
              <a:tabLst>
                <a:tab pos="1025525" algn="l"/>
              </a:tabLst>
            </a:pPr>
            <a:r>
              <a:rPr lang="en-US" b="1" dirty="0">
                <a:solidFill>
                  <a:srgbClr val="7030A0"/>
                </a:solidFill>
                <a:sym typeface="Verdana"/>
              </a:rPr>
              <a:t>16.1b</a:t>
            </a:r>
            <a:r>
              <a:rPr lang="en-US" dirty="0">
                <a:sym typeface="Verdana"/>
              </a:rPr>
              <a:t>	Describe what it takes to be an effective therapist.</a:t>
            </a:r>
          </a:p>
          <a:p>
            <a:pPr marL="1208088" lvl="0" indent="-1104900">
              <a:tabLst>
                <a:tab pos="1025525" algn="l"/>
              </a:tabLst>
            </a:pPr>
            <a:endParaRPr lang="en-US" dirty="0">
              <a:sym typeface="Verdan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E617B3-5AFA-BD43-B34D-AF5DA5FFF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6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68"/>
    </mc:Choice>
    <mc:Fallback xmlns="">
      <p:transition spd="slow" advTm="68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524000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Cognitive-Behavioral and Third-Wave Therapies (4 of 6)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16.4b Describe the features of cognitive-behavioral therapies (CBT) and third wave therapies.</a:t>
            </a:r>
          </a:p>
        </p:txBody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Other CBT approaches</a:t>
            </a:r>
          </a:p>
          <a:p>
            <a:pPr lvl="1"/>
            <a:r>
              <a:rPr lang="en-US" dirty="0">
                <a:sym typeface="Verdana"/>
              </a:rPr>
              <a:t>Aaron Beck developed cognitive therapy around the same time as Ellis’s REBT.</a:t>
            </a:r>
          </a:p>
          <a:p>
            <a:pPr lvl="1"/>
            <a:r>
              <a:rPr lang="en-US" dirty="0">
                <a:sym typeface="Verdana"/>
              </a:rPr>
              <a:t>Focuses on identifying and then modifying distorted thoughts and long-held core beliefs</a:t>
            </a:r>
          </a:p>
          <a:p>
            <a:pPr lvl="1"/>
            <a:r>
              <a:rPr lang="en-US" dirty="0">
                <a:sym typeface="Verdana"/>
              </a:rPr>
              <a:t>Works very well for depression; some evidence of success with bipolar disorder and schizophrenia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5C14FC-69C5-4445-9D34-D3CB52692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0381"/>
      </p:ext>
    </p:extLst>
  </p:cSld>
  <p:clrMapOvr>
    <a:masterClrMapping/>
  </p:clrMapOvr>
  <p:transition spd="slow" advTm="514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600200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Cognitive-Behavioral and Third-Wave Therapies (6 of 6)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16.4b Describe the features of cognitive-behavioral therapies (CBT) and third wave therapies.</a:t>
            </a:r>
          </a:p>
        </p:txBody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CBT evaluated scientifically</a:t>
            </a:r>
          </a:p>
          <a:p>
            <a:pPr lvl="1"/>
            <a:r>
              <a:rPr lang="en-US" dirty="0">
                <a:sym typeface="Verdana"/>
              </a:rPr>
              <a:t>More effective than no or placebo treatment</a:t>
            </a:r>
          </a:p>
          <a:p>
            <a:pPr lvl="1"/>
            <a:r>
              <a:rPr lang="en-US" dirty="0">
                <a:sym typeface="Verdana"/>
              </a:rPr>
              <a:t>At least as or more effective than psychodynamic and humanistic therapies</a:t>
            </a:r>
          </a:p>
          <a:p>
            <a:pPr lvl="1"/>
            <a:r>
              <a:rPr lang="en-US" dirty="0">
                <a:sym typeface="Verdana"/>
              </a:rPr>
              <a:t>At least as effective as drug therapies for depression</a:t>
            </a:r>
          </a:p>
          <a:p>
            <a:pPr lvl="1"/>
            <a:r>
              <a:rPr lang="en-US" dirty="0">
                <a:sym typeface="Verdana"/>
              </a:rPr>
              <a:t>In general, CBT and BT are equally effective for most problems.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B7EC9A-DB3B-3648-9F16-99F5811B3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28602"/>
      </p:ext>
    </p:extLst>
  </p:cSld>
  <p:clrMapOvr>
    <a:masterClrMapping/>
  </p:clrMapOvr>
  <p:transition spd="slow" advTm="378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16.5: Is Psychotherapy Effective?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tabLst>
                <a:tab pos="914400" algn="l"/>
                <a:tab pos="1206500" algn="l"/>
              </a:tabLst>
            </a:pPr>
            <a:r>
              <a:rPr lang="en-US" b="1" dirty="0">
                <a:solidFill>
                  <a:srgbClr val="7030A0"/>
                </a:solidFill>
                <a:sym typeface="Verdana"/>
              </a:rPr>
              <a:t>16.5a</a:t>
            </a:r>
            <a:r>
              <a:rPr lang="en-US" dirty="0">
                <a:sym typeface="Verdana"/>
              </a:rPr>
              <a:t>	Evaluate the claim that all psychotherapies are equally effective.</a:t>
            </a:r>
          </a:p>
          <a:p>
            <a:pPr marL="914400" lvl="0" indent="-914400">
              <a:tabLst>
                <a:tab pos="1025525" algn="l"/>
              </a:tabLst>
            </a:pPr>
            <a:r>
              <a:rPr lang="en-US" b="1" dirty="0">
                <a:solidFill>
                  <a:srgbClr val="7030A0"/>
                </a:solidFill>
                <a:sym typeface="Verdana"/>
              </a:rPr>
              <a:t>16.5b</a:t>
            </a:r>
            <a:r>
              <a:rPr lang="en-US" dirty="0">
                <a:sym typeface="Verdana"/>
              </a:rPr>
              <a:t>	Explain how ineffective therapies can sometimes appear to be effective.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F85418-4932-6F4E-9AF8-881AD4735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3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63"/>
    </mc:Choice>
    <mc:Fallback xmlns="">
      <p:transition spd="slow" advTm="17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The Dodo Bird Verdict (1 of 2)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16.5a Evaluate the claim that all psychotherapies are equally effective.</a:t>
            </a:r>
          </a:p>
        </p:txBody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Prior to 1970s, considerable controversy</a:t>
            </a:r>
          </a:p>
          <a:p>
            <a:pPr lvl="0"/>
            <a:r>
              <a:rPr lang="en-US" dirty="0">
                <a:sym typeface="Verdana"/>
              </a:rPr>
              <a:t>Meta-analysis studies showed that therapy does work in alleviating human suffering.</a:t>
            </a:r>
          </a:p>
          <a:p>
            <a:pPr lvl="0"/>
            <a:r>
              <a:rPr lang="en-US" dirty="0">
                <a:sym typeface="Verdana"/>
              </a:rPr>
              <a:t>But which therapy? And for whom?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A54055-C11E-CE45-8D30-535E4B380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85524"/>
      </p:ext>
    </p:extLst>
  </p:cSld>
  <p:clrMapOvr>
    <a:masterClrMapping/>
  </p:clrMapOvr>
  <p:transition spd="slow" advTm="548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16.6: Biomedical Treatments: Medications, Electrical Stimulation, and Surgery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01600" lvl="0">
              <a:tabLst>
                <a:tab pos="1025525" algn="l"/>
                <a:tab pos="1206500" algn="l"/>
              </a:tabLst>
            </a:pPr>
            <a:r>
              <a:rPr lang="en-US" b="1" dirty="0">
                <a:solidFill>
                  <a:srgbClr val="7030A0"/>
                </a:solidFill>
                <a:sym typeface="Verdana"/>
              </a:rPr>
              <a:t>16.6a</a:t>
            </a:r>
            <a:r>
              <a:rPr lang="en-US" dirty="0">
                <a:sym typeface="Verdana"/>
              </a:rPr>
              <a:t>	Recognize different types of drugs and cautions associated 	with drug treatment.</a:t>
            </a:r>
          </a:p>
          <a:p>
            <a:pPr marL="1208088" lvl="0" indent="-1104900">
              <a:tabLst>
                <a:tab pos="1025525" algn="l"/>
              </a:tabLst>
            </a:pPr>
            <a:r>
              <a:rPr lang="en-US" b="1" dirty="0">
                <a:solidFill>
                  <a:srgbClr val="7030A0"/>
                </a:solidFill>
                <a:sym typeface="Verdana"/>
              </a:rPr>
              <a:t>16.6b</a:t>
            </a:r>
            <a:r>
              <a:rPr lang="en-US" dirty="0">
                <a:sym typeface="Verdana"/>
              </a:rPr>
              <a:t>	Outline key considerations in drug treatment.</a:t>
            </a:r>
          </a:p>
          <a:p>
            <a:pPr marL="1208088" lvl="0" indent="-1104900">
              <a:tabLst>
                <a:tab pos="1025525" algn="l"/>
              </a:tabLst>
            </a:pPr>
            <a:r>
              <a:rPr lang="en-US" b="1" dirty="0">
                <a:solidFill>
                  <a:srgbClr val="7030A0"/>
                </a:solidFill>
                <a:sym typeface="Verdana"/>
              </a:rPr>
              <a:t>16.6c</a:t>
            </a:r>
            <a:r>
              <a:rPr lang="en-US" dirty="0">
                <a:sym typeface="Verdana"/>
              </a:rPr>
              <a:t>	Identify misconceptions about biomedical treatments.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0ACA07-B13A-AF4B-B2F5-C075E1365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4"/>
    </mc:Choice>
    <mc:Fallback xmlns="">
      <p:transition spd="slow" advTm="12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Biomedical Treatments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16.6a Recognize different types of drugs and cautions associated with drug treatment.</a:t>
            </a:r>
          </a:p>
        </p:txBody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Attempt to directly alter the brain’s chemistry or physiology to treat psychological disorders</a:t>
            </a:r>
          </a:p>
          <a:p>
            <a:pPr lvl="0"/>
            <a:r>
              <a:rPr lang="en-US" dirty="0" err="1">
                <a:sym typeface="Verdana"/>
              </a:rPr>
              <a:t>Psychopharmacotherapy</a:t>
            </a:r>
            <a:r>
              <a:rPr lang="en-US" dirty="0">
                <a:sym typeface="Verdana"/>
              </a:rPr>
              <a:t>—use of medications—is the most widespread.</a:t>
            </a:r>
          </a:p>
          <a:p>
            <a:pPr lvl="0"/>
            <a:r>
              <a:rPr lang="en-US" dirty="0">
                <a:sym typeface="Verdana"/>
              </a:rPr>
              <a:t>Began with use of </a:t>
            </a:r>
            <a:r>
              <a:rPr lang="en-US" dirty="0" err="1">
                <a:sym typeface="Verdana"/>
              </a:rPr>
              <a:t>Thorazine</a:t>
            </a:r>
            <a:r>
              <a:rPr lang="en-US" dirty="0">
                <a:sym typeface="Verdana"/>
              </a:rPr>
              <a:t> in 1954; today antidepressants are the most commonly prescribed medications among adults.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31ACEB-DF48-2147-B258-5D02571A4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90403"/>
      </p:ext>
    </p:extLst>
  </p:cSld>
  <p:clrMapOvr>
    <a:masterClrMapping/>
  </p:clrMapOvr>
  <p:transition spd="slow" advTm="325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 err="1">
                <a:sym typeface="Verdana"/>
              </a:rPr>
              <a:t>Psychopharmacotherapy</a:t>
            </a:r>
            <a:r>
              <a:rPr lang="en-US" sz="3600" dirty="0">
                <a:sym typeface="Verdana"/>
              </a:rPr>
              <a:t> (1 of 3)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16.6a Recognize different types of drugs and cautions associated with drug treatment.</a:t>
            </a:r>
          </a:p>
        </p:txBody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Today, medications are available to treat most psychological disorders.</a:t>
            </a:r>
          </a:p>
          <a:p>
            <a:pPr lvl="0"/>
            <a:r>
              <a:rPr lang="en-US" dirty="0">
                <a:sym typeface="Verdana"/>
              </a:rPr>
              <a:t>Antianxiety, antidepressants, mood stabilizers, antipsychotics, psychostimulants</a:t>
            </a:r>
          </a:p>
          <a:p>
            <a:pPr lvl="0"/>
            <a:r>
              <a:rPr lang="en-US" dirty="0">
                <a:sym typeface="Verdana"/>
              </a:rPr>
              <a:t>Unfortunately, we don’t know exactly why most of these work.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6469C9-E6B9-824B-ABF3-4E0542C40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5779"/>
      </p:ext>
    </p:extLst>
  </p:cSld>
  <p:clrMapOvr>
    <a:masterClrMapping/>
  </p:clrMapOvr>
  <p:transition spd="slow" advTm="348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 err="1">
                <a:sym typeface="Verdana"/>
              </a:rPr>
              <a:t>Psychopharmacotherapy</a:t>
            </a:r>
            <a:r>
              <a:rPr lang="en-US" sz="3600" dirty="0">
                <a:sym typeface="Verdana"/>
              </a:rPr>
              <a:t> (2 of 3)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16.6a Recognize different types of drugs and cautions associated with drug treatment.</a:t>
            </a:r>
          </a:p>
        </p:txBody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Cautions to consider</a:t>
            </a:r>
          </a:p>
          <a:p>
            <a:pPr lvl="1"/>
            <a:r>
              <a:rPr lang="en-US" dirty="0">
                <a:sym typeface="Verdana"/>
              </a:rPr>
              <a:t>Not a cure-all, as most meds have numerous side effects that need to be weighed</a:t>
            </a:r>
          </a:p>
          <a:p>
            <a:pPr lvl="1"/>
            <a:r>
              <a:rPr lang="en-US" dirty="0">
                <a:sym typeface="Verdana"/>
              </a:rPr>
              <a:t>Most side effects dissipate after discontinuing the drug, but not all (tardive dyskinesia).</a:t>
            </a:r>
          </a:p>
          <a:p>
            <a:pPr lvl="1"/>
            <a:r>
              <a:rPr lang="en-US" dirty="0">
                <a:sym typeface="Verdana"/>
              </a:rPr>
              <a:t>Weight, age, and even racial differences often affect drug response.</a:t>
            </a:r>
          </a:p>
          <a:p>
            <a:pPr lvl="1"/>
            <a:r>
              <a:rPr lang="en-US" dirty="0">
                <a:sym typeface="Verdana"/>
              </a:rPr>
              <a:t>Questions about efficacy and safety of SSRIs in children and adolescents</a:t>
            </a:r>
          </a:p>
          <a:p>
            <a:pPr lvl="1"/>
            <a:r>
              <a:rPr lang="en-US" dirty="0" err="1">
                <a:sym typeface="Verdana"/>
              </a:rPr>
              <a:t>Overprescription</a:t>
            </a:r>
            <a:r>
              <a:rPr lang="en-US" dirty="0">
                <a:sym typeface="Verdana"/>
              </a:rPr>
              <a:t> is also a concern for many, especially of psychostimulants for ADHD.</a:t>
            </a:r>
          </a:p>
          <a:p>
            <a:pPr lvl="1"/>
            <a:r>
              <a:rPr lang="en-US" dirty="0">
                <a:sym typeface="Verdana"/>
              </a:rPr>
              <a:t>Polypharmacy is prescribing many medications at the same time; it can be hazardous.</a:t>
            </a:r>
          </a:p>
          <a:p>
            <a:pPr lvl="1"/>
            <a:endParaRPr lang="en-US" dirty="0">
              <a:sym typeface="Verdan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32323A-799C-3F4E-AFF7-A9279CCDC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39414"/>
      </p:ext>
    </p:extLst>
  </p:cSld>
  <p:clrMapOvr>
    <a:masterClrMapping/>
  </p:clrMapOvr>
  <p:transition spd="slow" advTm="799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 err="1">
                <a:sym typeface="Verdana"/>
              </a:rPr>
              <a:t>Psychopharmacotherapy</a:t>
            </a:r>
            <a:r>
              <a:rPr lang="en-US" sz="3600" dirty="0">
                <a:sym typeface="Verdana"/>
              </a:rPr>
              <a:t> (3 of 3)</a:t>
            </a:r>
            <a:br>
              <a:rPr lang="en-US" sz="3200" dirty="0">
                <a:sym typeface="Verdana"/>
              </a:rPr>
            </a:br>
            <a:r>
              <a:rPr lang="en-US" sz="1600" dirty="0">
                <a:sym typeface="Verdana"/>
              </a:rPr>
              <a:t>LO 16.6b Outline key considerations in drug treatment.</a:t>
            </a:r>
          </a:p>
        </p:txBody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Evaluating </a:t>
            </a:r>
            <a:r>
              <a:rPr lang="en-US" dirty="0" err="1">
                <a:sym typeface="Verdana"/>
              </a:rPr>
              <a:t>psychopharmacotherapy</a:t>
            </a:r>
            <a:endParaRPr lang="en-US" dirty="0">
              <a:sym typeface="Verdana"/>
            </a:endParaRPr>
          </a:p>
          <a:p>
            <a:pPr lvl="1"/>
            <a:r>
              <a:rPr lang="en-US" dirty="0">
                <a:sym typeface="Verdana"/>
              </a:rPr>
              <a:t>In many cases, therapy alone can produce as great or better benefits for many disorders.</a:t>
            </a:r>
          </a:p>
          <a:p>
            <a:pPr lvl="1"/>
            <a:r>
              <a:rPr lang="en-US" dirty="0">
                <a:sym typeface="Verdana"/>
              </a:rPr>
              <a:t>Clear advantages to combining meds and therapy when</a:t>
            </a:r>
          </a:p>
          <a:p>
            <a:pPr lvl="2"/>
            <a:r>
              <a:rPr lang="en-US" dirty="0">
                <a:sym typeface="Verdana"/>
              </a:rPr>
              <a:t>Symptoms interfere greatly with functioning.</a:t>
            </a:r>
          </a:p>
          <a:p>
            <a:pPr lvl="2"/>
            <a:r>
              <a:rPr lang="en-US" dirty="0">
                <a:sym typeface="Verdana"/>
              </a:rPr>
              <a:t>Therapy alone hasn’t worked for a two-month period.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9C90F9-B5CC-BE4D-986A-7F7558A81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48408"/>
      </p:ext>
    </p:extLst>
  </p:cSld>
  <p:clrMapOvr>
    <a:masterClrMapping/>
  </p:clrMapOvr>
  <p:transition spd="slow" advTm="314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Electrical Stimulation (1 of 2)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16.6c Identify misconceptions about biomedical treatments.</a:t>
            </a:r>
          </a:p>
        </p:txBody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Electroconvulsive therapy (ECT) involves brief electrical pulses to the brain to produce a seizure.</a:t>
            </a:r>
          </a:p>
          <a:p>
            <a:pPr lvl="0"/>
            <a:r>
              <a:rPr lang="en-US" dirty="0">
                <a:sym typeface="Verdana"/>
              </a:rPr>
              <a:t>Used to treat severe problems (intractable depression, schizophrenia) as a last resort</a:t>
            </a:r>
          </a:p>
          <a:p>
            <a:pPr lvl="0"/>
            <a:r>
              <a:rPr lang="en-US" dirty="0">
                <a:sym typeface="Verdana"/>
              </a:rPr>
              <a:t>6 to 10 treatments given three times a week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D3CB31-72E0-1F47-9511-246A2882C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11111"/>
      </p:ext>
    </p:extLst>
  </p:cSld>
  <p:clrMapOvr>
    <a:masterClrMapping/>
  </p:clrMapOvr>
  <p:transition spd="slow" advTm="474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Clr>
                <a:srgbClr val="FFFFFF"/>
              </a:buClr>
              <a:buSzPct val="25000"/>
            </a:pPr>
            <a:r>
              <a:rPr lang="en-US" sz="3600" dirty="0">
                <a:sym typeface="Verdana"/>
              </a:rPr>
              <a:t>Psychotherapy</a:t>
            </a:r>
            <a:br>
              <a:rPr lang="en-US" dirty="0">
                <a:sym typeface="Verdana"/>
              </a:rPr>
            </a:br>
            <a:r>
              <a:rPr lang="en-US" sz="1600" dirty="0">
                <a:ea typeface="Verdana"/>
                <a:cs typeface="Verdana"/>
                <a:sym typeface="Verdana"/>
              </a:rPr>
              <a:t>LO 16.1a Describe who seeks treatment, who benefits from psychotherapy, and who practices psychotherapy.</a:t>
            </a:r>
            <a:endParaRPr lang="en-US" sz="1600" dirty="0">
              <a:sym typeface="Verdana"/>
            </a:endParaRPr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A psychological intervention designed to help people resolve emotional, behavioral, and interpersonal problems and improve the quality of their lives</a:t>
            </a:r>
          </a:p>
          <a:p>
            <a:pPr lvl="0"/>
            <a:r>
              <a:rPr lang="en-US" dirty="0">
                <a:sym typeface="Verdana"/>
              </a:rPr>
              <a:t>Over 500 “brands” of psychotherapy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71001F-20B6-6C4A-B13A-670DFA8F7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82621"/>
      </p:ext>
    </p:extLst>
  </p:cSld>
  <p:clrMapOvr>
    <a:masterClrMapping/>
  </p:clrMapOvr>
  <p:transition spd="slow" advTm="610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Electrical Stimulation (2 of 2)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16.6c Identify misconceptions about biomedical treatments.</a:t>
            </a:r>
          </a:p>
        </p:txBody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Most who undergo ECT would do so again and report improvements.</a:t>
            </a:r>
          </a:p>
          <a:p>
            <a:pPr lvl="0"/>
            <a:r>
              <a:rPr lang="en-US" dirty="0">
                <a:sym typeface="Verdana"/>
              </a:rPr>
              <a:t>Must weigh benefits against problems</a:t>
            </a:r>
          </a:p>
          <a:p>
            <a:pPr lvl="1"/>
            <a:r>
              <a:rPr lang="en-US" dirty="0">
                <a:sym typeface="Verdana"/>
              </a:rPr>
              <a:t>Over 50 percent relapse in six months</a:t>
            </a:r>
          </a:p>
          <a:p>
            <a:pPr lvl="1"/>
            <a:r>
              <a:rPr lang="en-US" dirty="0">
                <a:sym typeface="Verdana"/>
              </a:rPr>
              <a:t>Short-term confusion and clouded memory</a:t>
            </a:r>
          </a:p>
          <a:p>
            <a:pPr lvl="0"/>
            <a:r>
              <a:rPr lang="en-US" dirty="0" err="1">
                <a:sym typeface="Verdana"/>
              </a:rPr>
              <a:t>Vagus</a:t>
            </a:r>
            <a:r>
              <a:rPr lang="en-US" dirty="0">
                <a:sym typeface="Verdana"/>
              </a:rPr>
              <a:t> nerve and transcranial magnetic stimulation are both FDA-approved for treatment-resistant depression.</a:t>
            </a:r>
          </a:p>
          <a:p>
            <a:pPr lvl="0"/>
            <a:r>
              <a:rPr lang="en-US" dirty="0">
                <a:sym typeface="Verdana"/>
              </a:rPr>
              <a:t>No large-scale studies on effectiveness; side effects similar to or greater than ECT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96EDE5-B73E-E348-8E1D-CE87FAD8B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88589"/>
      </p:ext>
    </p:extLst>
  </p:cSld>
  <p:clrMapOvr>
    <a:masterClrMapping/>
  </p:clrMapOvr>
  <p:transition spd="slow" advTm="661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Psychosurgery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16.6c Identify misconceptions about biomedical treatments.</a:t>
            </a:r>
          </a:p>
        </p:txBody>
      </p:sp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Brain surgery to treat psychological disorders, like prefrontal lobotomies</a:t>
            </a:r>
          </a:p>
          <a:p>
            <a:pPr lvl="0"/>
            <a:r>
              <a:rPr lang="en-US" dirty="0">
                <a:sym typeface="Verdana"/>
              </a:rPr>
              <a:t>Used today as an absolute last resort with a handful of conditions</a:t>
            </a:r>
          </a:p>
          <a:p>
            <a:pPr lvl="1"/>
            <a:r>
              <a:rPr lang="en-US" dirty="0">
                <a:sym typeface="Verdana"/>
              </a:rPr>
              <a:t>Severe OCD, depression, bipolar disorders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F8C1AA-60CC-0C43-A9C3-638E11281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77484"/>
      </p:ext>
    </p:extLst>
  </p:cSld>
  <p:clrMapOvr>
    <a:masterClrMapping/>
  </p:clrMapOvr>
  <p:transition spd="slow" advTm="640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Who Seeks and Benefits?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16.1a Describe who seeks treatment, who benefits from psychotherapy, and who practices psychotherapy.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20 percent of Americans have received psychotherapy at some point in their lives.</a:t>
            </a:r>
          </a:p>
          <a:p>
            <a:pPr lvl="0"/>
            <a:r>
              <a:rPr lang="en-US" dirty="0">
                <a:sym typeface="Verdana"/>
              </a:rPr>
              <a:t>Females go more than males; Caucasians more than minority groups.</a:t>
            </a:r>
          </a:p>
          <a:p>
            <a:pPr lvl="0"/>
            <a:r>
              <a:rPr lang="en-US" dirty="0">
                <a:sym typeface="Verdana"/>
              </a:rPr>
              <a:t>However, research shows that therapy can benefit all these groups equally.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C94BFD-7DC9-AA4B-BE67-6B191B438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52074"/>
      </p:ext>
    </p:extLst>
  </p:cSld>
  <p:clrMapOvr>
    <a:masterClrMapping/>
  </p:clrMapOvr>
  <p:transition spd="slow" advTm="667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7658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Who Practices Psychotherapy? </a:t>
            </a:r>
            <a:br>
              <a:rPr lang="en-US" sz="3600" dirty="0">
                <a:sym typeface="Verdana"/>
              </a:rPr>
            </a:br>
            <a:r>
              <a:rPr lang="en-US" sz="3600" dirty="0">
                <a:sym typeface="Verdana"/>
              </a:rPr>
              <a:t>(1 of 3)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16.1a Describe who seeks treatment, who benefits from psychotherapy, and who practices psychotherapy.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Clinical psychologists, psychiatrists, counselors, and social workers are the mainstays of the mental health profession.</a:t>
            </a:r>
          </a:p>
          <a:p>
            <a:pPr lvl="0"/>
            <a:r>
              <a:rPr lang="en-US" dirty="0">
                <a:sym typeface="Verdana"/>
              </a:rPr>
              <a:t>But people with </a:t>
            </a:r>
            <a:r>
              <a:rPr lang="en-US" dirty="0" err="1">
                <a:sym typeface="Verdana"/>
              </a:rPr>
              <a:t>nonadvanced</a:t>
            </a:r>
            <a:r>
              <a:rPr lang="en-US" dirty="0">
                <a:sym typeface="Verdana"/>
              </a:rPr>
              <a:t> degrees also often offer psychological services.</a:t>
            </a:r>
          </a:p>
          <a:p>
            <a:pPr lvl="1"/>
            <a:r>
              <a:rPr lang="en-US" dirty="0">
                <a:sym typeface="Verdana"/>
              </a:rPr>
              <a:t>Social services agencies, crisis intervention centers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88E803A-9C9C-2344-BB75-7E0853523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10352"/>
      </p:ext>
    </p:extLst>
  </p:cSld>
  <p:clrMapOvr>
    <a:masterClrMapping/>
  </p:clrMapOvr>
  <p:transition spd="slow" advTm="1919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5372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Who Practices Psychotherapy? </a:t>
            </a:r>
            <a:br>
              <a:rPr lang="en-US" sz="3600" dirty="0">
                <a:sym typeface="Verdana"/>
              </a:rPr>
            </a:br>
            <a:r>
              <a:rPr lang="en-US" sz="3600" dirty="0">
                <a:sym typeface="Verdana"/>
              </a:rPr>
              <a:t>(3 of 3)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16.1b Distinguish between professionals and paraprofessionals and describe what it takes to be an effective therapist.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Effective therapists</a:t>
            </a:r>
          </a:p>
          <a:p>
            <a:pPr lvl="1"/>
            <a:r>
              <a:rPr lang="en-US" dirty="0">
                <a:sym typeface="Verdana"/>
              </a:rPr>
              <a:t>Warm and direct</a:t>
            </a:r>
          </a:p>
          <a:p>
            <a:pPr lvl="1"/>
            <a:r>
              <a:rPr lang="en-US" dirty="0">
                <a:sym typeface="Verdana"/>
              </a:rPr>
              <a:t>Establish a positive working relationship</a:t>
            </a:r>
          </a:p>
          <a:p>
            <a:pPr lvl="1"/>
            <a:r>
              <a:rPr lang="en-US" dirty="0">
                <a:sym typeface="Verdana"/>
              </a:rPr>
              <a:t>Tend not to contradict clients</a:t>
            </a:r>
          </a:p>
          <a:p>
            <a:pPr lvl="1"/>
            <a:r>
              <a:rPr lang="en-US" dirty="0">
                <a:sym typeface="Verdana"/>
              </a:rPr>
              <a:t>Select important topics to focus on in session</a:t>
            </a:r>
          </a:p>
          <a:p>
            <a:pPr lvl="1"/>
            <a:r>
              <a:rPr lang="en-US" dirty="0">
                <a:sym typeface="Verdana"/>
              </a:rPr>
              <a:t>Match treatments to needs of clients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FB5578-F000-5840-8B0C-AD5B1BA14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99527"/>
      </p:ext>
    </p:extLst>
  </p:cSld>
  <p:clrMapOvr>
    <a:masterClrMapping/>
  </p:clrMapOvr>
  <p:transition spd="slow" advTm="1591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16.2: Insight Therapies: Acquiring Understanding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01600" lvl="0">
              <a:tabLst>
                <a:tab pos="1025525" algn="l"/>
                <a:tab pos="1206500" algn="l"/>
              </a:tabLst>
            </a:pPr>
            <a:r>
              <a:rPr lang="en-US" b="1" dirty="0">
                <a:solidFill>
                  <a:srgbClr val="7030A0"/>
                </a:solidFill>
                <a:sym typeface="Verdana"/>
              </a:rPr>
              <a:t>16.2a</a:t>
            </a:r>
            <a:r>
              <a:rPr lang="en-US" dirty="0">
                <a:sym typeface="Verdana"/>
              </a:rPr>
              <a:t>	Describe the core beliefs and criticisms of psychodynamic 	therapies.</a:t>
            </a:r>
          </a:p>
          <a:p>
            <a:pPr marL="1208088" lvl="0" indent="-1104900">
              <a:tabLst>
                <a:tab pos="1025525" algn="l"/>
              </a:tabLst>
            </a:pPr>
            <a:r>
              <a:rPr lang="en-US" b="1" dirty="0">
                <a:solidFill>
                  <a:srgbClr val="7030A0"/>
                </a:solidFill>
                <a:sym typeface="Verdana"/>
              </a:rPr>
              <a:t>16.2b</a:t>
            </a:r>
            <a:r>
              <a:rPr lang="en-US" dirty="0">
                <a:sym typeface="Verdana"/>
              </a:rPr>
              <a:t>	Describe and evaluate the effectiveness of humanistic therapies.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FA371A-856D-6C4B-B0D7-91FBD3306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4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3"/>
    </mc:Choice>
    <mc:Fallback xmlns="">
      <p:transition spd="slow" advTm="21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Insight Therapies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16.2a Describe the core beliefs and criticisms of psychodynamic therapies.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Psychotherapies where the goal is to expand awareness or insight</a:t>
            </a:r>
          </a:p>
          <a:p>
            <a:pPr lvl="0"/>
            <a:r>
              <a:rPr lang="en-US" dirty="0">
                <a:sym typeface="Verdana"/>
              </a:rPr>
              <a:t>Include psychodynamic and humanistic therapies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E963BD-97F7-3046-9D7F-10A082395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6406"/>
      </p:ext>
    </p:extLst>
  </p:cSld>
  <p:clrMapOvr>
    <a:masterClrMapping/>
  </p:clrMapOvr>
  <p:transition spd="slow" advTm="111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508 Lecture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007FA3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2349</Words>
  <Application>Microsoft Macintosh PowerPoint</Application>
  <PresentationFormat>On-screen Show (4:3)</PresentationFormat>
  <Paragraphs>249</Paragraphs>
  <Slides>41</Slides>
  <Notes>34</Notes>
  <HiddenSlides>0</HiddenSlides>
  <MMClips>40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Noto Sans Symbols</vt:lpstr>
      <vt:lpstr>Times New Roman</vt:lpstr>
      <vt:lpstr>Verdana</vt:lpstr>
      <vt:lpstr>508 Lecture</vt:lpstr>
      <vt:lpstr>Psychology: From Inquiry to Understanding</vt:lpstr>
      <vt:lpstr>Lecture Preview</vt:lpstr>
      <vt:lpstr>16.1: Psychotherapy: Clients and Practitioners</vt:lpstr>
      <vt:lpstr>Psychotherapy LO 16.1a Describe who seeks treatment, who benefits from psychotherapy, and who practices psychotherapy.</vt:lpstr>
      <vt:lpstr>Who Seeks and Benefits? LO 16.1a Describe who seeks treatment, who benefits from psychotherapy, and who practices psychotherapy.</vt:lpstr>
      <vt:lpstr>Who Practices Psychotherapy?  (1 of 3) LO 16.1a Describe who seeks treatment, who benefits from psychotherapy, and who practices psychotherapy.</vt:lpstr>
      <vt:lpstr>Who Practices Psychotherapy?  (3 of 3) LO 16.1b Distinguish between professionals and paraprofessionals and describe what it takes to be an effective therapist.</vt:lpstr>
      <vt:lpstr>16.2: Insight Therapies: Acquiring Understanding</vt:lpstr>
      <vt:lpstr>Insight Therapies LO 16.2a Describe the core beliefs and criticisms of psychodynamic therapies.</vt:lpstr>
      <vt:lpstr>Psychoanalytic and Psychodynamic Therapies (1 of 4) LO 16.2a Describe the core beliefs and criticisms of psychodynamic therapies.</vt:lpstr>
      <vt:lpstr>Psychoanalytic and Psychodynamic Therapies (2 of 4) LO 16.2a Describe the core beliefs and criticisms of psychodynamic therapies.</vt:lpstr>
      <vt:lpstr>Psychoanalytic and Psychodynamic Therapies (4 of 4) LO 16.2a Describe the core beliefs and criticisms of psychodynamic therapies.</vt:lpstr>
      <vt:lpstr>Humanistic Therapies (1 of 4) LO 16.2b Describe and evaluate the effectiveness of humanistic therapies.</vt:lpstr>
      <vt:lpstr>Humanistic Therapies (2 of 4) LO 16.2b Describe and evaluate the effectiveness of humanistic therapies.</vt:lpstr>
      <vt:lpstr>Humanistic Therapies (4 of 4) LO 16.2b Describe and evaluate the effectiveness of humanistic therapies.</vt:lpstr>
      <vt:lpstr>16.3: Group Therapies: The More the Merrier</vt:lpstr>
      <vt:lpstr>Group Therapies LO 16.3a List the advantages of group methods.</vt:lpstr>
      <vt:lpstr>Alcoholics Anonymous LO 16.3b Describe the research evidence concerning the effectiveness of Alcoholics Anonymous.</vt:lpstr>
      <vt:lpstr>Family Therapies (1 of 2) LO 16.3c Identify different approaches to treating the dysfunctional family system.</vt:lpstr>
      <vt:lpstr>16.4: Behavioral and Cognitive-Behavioral Approaches: Changing Maladaptive Actions and Thoughts</vt:lpstr>
      <vt:lpstr>Behavioral and Cognitive-Behavioral Approaches LO 16.4a Describe the characteristics of behavior therapy and identify different behavioral approaches.</vt:lpstr>
      <vt:lpstr>Systematic Desensitization and Exposure Therapies (1 of 2) LO 16.4a Describe the characteristics of behavior therapy and identify different behavioral approaches.</vt:lpstr>
      <vt:lpstr>Systematic Desensitization and Exposure Therapies (2 of 2) LO 16.4a Describe the characteristics of behavior therapy and identify different behavioral approaches.</vt:lpstr>
      <vt:lpstr>Modeling in Therapy LO 16.4a Describe the characteristics of behavior therapy and identify different behavioral approaches.</vt:lpstr>
      <vt:lpstr>Operant and Classical Conditioning Procedures LO 16.4a Describe the characteristics of behavior therapy and identify different behavioral approaches.</vt:lpstr>
      <vt:lpstr>Cognitive-Behavioral and Third-Wave Therapies (1 of 6) LO 16.4b Describe the features of cognitive-behavioral therapies (CBT) and third wave therapies.</vt:lpstr>
      <vt:lpstr>Cognitive-Behavioral and Third-Wave Therapies (2 of 6) LO 16.4b Describe the features of cognitive-behavioral therapies (CBT) and third wave therapies.</vt:lpstr>
      <vt:lpstr>Figure 16.4   The ABCs of Rational Emotive Behavior Therapy</vt:lpstr>
      <vt:lpstr>Cognitive-Behavioral and Third-Wave Therapies (3 of 6) LO 16.4b Describe the features of cognitive-behavioral therapies (CBT) and third wave therapies.</vt:lpstr>
      <vt:lpstr>Cognitive-Behavioral and Third-Wave Therapies (4 of 6) LO 16.4b Describe the features of cognitive-behavioral therapies (CBT) and third wave therapies.</vt:lpstr>
      <vt:lpstr>Cognitive-Behavioral and Third-Wave Therapies (6 of 6) LO 16.4b Describe the features of cognitive-behavioral therapies (CBT) and third wave therapies.</vt:lpstr>
      <vt:lpstr>16.5: Is Psychotherapy Effective?</vt:lpstr>
      <vt:lpstr>The Dodo Bird Verdict (1 of 2) LO 16.5a Evaluate the claim that all psychotherapies are equally effective.</vt:lpstr>
      <vt:lpstr>16.6: Biomedical Treatments: Medications, Electrical Stimulation, and Surgery</vt:lpstr>
      <vt:lpstr>Biomedical Treatments LO 16.6a Recognize different types of drugs and cautions associated with drug treatment.</vt:lpstr>
      <vt:lpstr>Psychopharmacotherapy (1 of 3) LO 16.6a Recognize different types of drugs and cautions associated with drug treatment.</vt:lpstr>
      <vt:lpstr>Psychopharmacotherapy (2 of 3) LO 16.6a Recognize different types of drugs and cautions associated with drug treatment.</vt:lpstr>
      <vt:lpstr>Psychopharmacotherapy (3 of 3) LO 16.6b Outline key considerations in drug treatment.</vt:lpstr>
      <vt:lpstr>Electrical Stimulation (1 of 2) LO 16.6c Identify misconceptions about biomedical treatments.</vt:lpstr>
      <vt:lpstr>Electrical Stimulation (2 of 2) LO 16.6c Identify misconceptions about biomedical treatments.</vt:lpstr>
      <vt:lpstr>Psychosurgery LO 16.6c Identify misconceptions about biomedical treatments.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Lilienfeld 4e Chapter 16 PPT</dc:title>
  <dc:creator>Jason Warnick, Ph.D.</dc:creator>
  <cp:lastModifiedBy>Barbara Stern</cp:lastModifiedBy>
  <cp:revision>94</cp:revision>
  <dcterms:modified xsi:type="dcterms:W3CDTF">2020-04-02T19:04:39Z</dcterms:modified>
</cp:coreProperties>
</file>